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950075" cy="9236075"/>
  <p:embeddedFontLst>
    <p:embeddedFont>
      <p:font typeface="Comic Sans MS" panose="030F0702030302020204" pitchFamily="66"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ill Sans" panose="020B0604020202020204" charset="0"/>
      <p:regular r:id="rId31"/>
      <p:bold r:id="rId32"/>
    </p:embeddedFont>
    <p:embeddedFont>
      <p:font typeface="Trebuchet MS" panose="020B0603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0" name="Google Shape;150;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2" name="Google Shape;212;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8" name="Google Shape;218;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25" name="Google Shape;225;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r>
              <a:rPr lang="en-US"/>
              <a:t>ESSA requirements outline the importance of  meaningful involvement of parents in the decisions made at the school. Specifically, schools are required to seek parents and stakeholder involvement in the development, implementation, review and revisions of the Parent Involvement Policy, the Title I Schoolwide Plan which is part of the School Improvement Plan, and the Home-School Compact. Parent engagement is also a vital component in the development of district wide policies. </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District Parent &amp; Family Engagement Plan</a:t>
            </a:r>
            <a:r>
              <a:rPr lang="en-US"/>
              <a:t>– how the district involves parents and builds schools’ and parents’ capacity for strong parent involvement and to help their children succeed.   The plan is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District Parent Involvement Policy Summary Brochure.</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11a)</a:t>
            </a:r>
            <a:endParaRPr i="1"/>
          </a:p>
          <a:p>
            <a:pPr marL="737452" lvl="1" indent="-283634"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School Parent &amp; Family Engagement Plan</a:t>
            </a:r>
            <a:r>
              <a:rPr lang="en-US"/>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School Parent Involvement Policy and review.</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11b)</a:t>
            </a:r>
            <a:endParaRPr i="1"/>
          </a:p>
          <a:p>
            <a:pPr marL="0" lvl="0" indent="0" algn="l" rtl="0">
              <a:spcBef>
                <a:spcPts val="360"/>
              </a:spcBef>
              <a:spcAft>
                <a:spcPts val="0"/>
              </a:spcAft>
              <a:buClr>
                <a:schemeClr val="dk1"/>
              </a:buClr>
              <a:buSzPts val="1400"/>
              <a:buFont typeface="Arial"/>
              <a:buNone/>
            </a:pPr>
            <a:endParaRPr b="1" u="sng"/>
          </a:p>
          <a:p>
            <a:pPr marL="0" lvl="0" indent="0" algn="l" rtl="0">
              <a:spcBef>
                <a:spcPts val="360"/>
              </a:spcBef>
              <a:spcAft>
                <a:spcPts val="0"/>
              </a:spcAft>
              <a:buClr>
                <a:schemeClr val="dk1"/>
              </a:buClr>
              <a:buSzPts val="1400"/>
              <a:buFont typeface="Arial"/>
              <a:buNone/>
            </a:pPr>
            <a:r>
              <a:rPr lang="en-US" b="1" u="sng"/>
              <a:t>Title I Home-School Compact</a:t>
            </a:r>
            <a:r>
              <a:rPr lang="en-US"/>
              <a:t> – outlines how parents, the entire school staff, and students will share the responsibility for improved student academic achievement. Must be reviewed and revised annually with parents. </a:t>
            </a:r>
            <a:endParaRPr/>
          </a:p>
          <a:p>
            <a:pPr marL="737452" lvl="1" indent="-283634" algn="l" rtl="0">
              <a:spcBef>
                <a:spcPts val="360"/>
              </a:spcBef>
              <a:spcAft>
                <a:spcPts val="0"/>
              </a:spcAft>
              <a:buClr>
                <a:schemeClr val="dk1"/>
              </a:buClr>
              <a:buSzPts val="1400"/>
              <a:buFont typeface="Arial"/>
              <a:buNone/>
            </a:pPr>
            <a:r>
              <a:rPr lang="en-US"/>
              <a:t>Distribute a copy of the School Parent Compact to review and discuss</a:t>
            </a:r>
            <a:endParaRPr/>
          </a:p>
          <a:p>
            <a:pPr marL="457200" lvl="1" indent="0" algn="l" rtl="0">
              <a:spcBef>
                <a:spcPts val="360"/>
              </a:spcBef>
              <a:spcAft>
                <a:spcPts val="0"/>
              </a:spcAft>
              <a:buClr>
                <a:schemeClr val="dk1"/>
              </a:buClr>
              <a:buSzPts val="1400"/>
              <a:buFont typeface="Arial"/>
              <a:buNone/>
            </a:pPr>
            <a:r>
              <a:rPr lang="en-US"/>
              <a:t>Explain that Title I parents can be involved in reviewing and updating the Home-School Compact each year during the Spring (provide the dates/times for the meeting if available)</a:t>
            </a:r>
            <a:endParaRPr/>
          </a:p>
          <a:p>
            <a:pPr marL="457200" lvl="1" indent="0" algn="l" rtl="0">
              <a:spcBef>
                <a:spcPts val="360"/>
              </a:spcBef>
              <a:spcAft>
                <a:spcPts val="0"/>
              </a:spcAft>
              <a:buClr>
                <a:schemeClr val="dk1"/>
              </a:buClr>
              <a:buSzPts val="1400"/>
              <a:buFont typeface="Arial"/>
              <a:buNone/>
            </a:pPr>
            <a:r>
              <a:rPr lang="en-US" i="1"/>
              <a:t>(Assurance 11c)</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a:p>
        </p:txBody>
      </p:sp>
      <p:sp>
        <p:nvSpPr>
          <p:cNvPr id="233" name="Google Shape;233;p1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9)</a:t>
            </a:r>
            <a:endParaRPr/>
          </a:p>
          <a:p>
            <a:pPr marL="0" lvl="0" indent="0" algn="l" rtl="0">
              <a:lnSpc>
                <a:spcPct val="100000"/>
              </a:lnSpc>
              <a:spcBef>
                <a:spcPts val="360"/>
              </a:spcBef>
              <a:spcAft>
                <a:spcPts val="0"/>
              </a:spcAft>
              <a:buSzPts val="1400"/>
              <a:buNone/>
            </a:pPr>
            <a:endParaRPr/>
          </a:p>
        </p:txBody>
      </p:sp>
      <p:sp>
        <p:nvSpPr>
          <p:cNvPr id="239" name="Google Shape;239;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a:p>
        </p:txBody>
      </p:sp>
      <p:sp>
        <p:nvSpPr>
          <p:cNvPr id="246" name="Google Shape;246;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53" name="Google Shape;253;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60" name="Google Shape;260;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removed if class visitation is not planned.</a:t>
            </a:r>
            <a:endParaRPr/>
          </a:p>
          <a:p>
            <a:pPr marL="0" lvl="0" indent="0" algn="l" rtl="0">
              <a:lnSpc>
                <a:spcPct val="100000"/>
              </a:lnSpc>
              <a:spcBef>
                <a:spcPts val="360"/>
              </a:spcBef>
              <a:spcAft>
                <a:spcPts val="0"/>
              </a:spcAft>
              <a:buSzPts val="1400"/>
              <a:buNone/>
            </a:pPr>
            <a:endParaRPr/>
          </a:p>
        </p:txBody>
      </p:sp>
      <p:sp>
        <p:nvSpPr>
          <p:cNvPr id="268" name="Google Shape;268;p18: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Review bullet items.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8" name="Google Shape;158;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280" name="Google Shape;280;p2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65" name="Google Shape;165;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income status is only used to allocating and distributing funds.  Students are selected to receive direct Title I services if they have an academic need.</a:t>
            </a:r>
            <a:endParaRPr b="0"/>
          </a:p>
          <a:p>
            <a:pPr marL="457200" lvl="0" indent="-228600" algn="l" rtl="0">
              <a:lnSpc>
                <a:spcPct val="100000"/>
              </a:lnSpc>
              <a:spcBef>
                <a:spcPts val="360"/>
              </a:spcBef>
              <a:spcAft>
                <a:spcPts val="0"/>
              </a:spcAft>
              <a:buSzPts val="1400"/>
              <a:buNone/>
            </a:pPr>
            <a:r>
              <a:rPr lang="en-US" b="0"/>
              <a:t/>
            </a:r>
            <a:br>
              <a:rPr lang="en-US" b="0"/>
            </a:br>
            <a:r>
              <a:rPr lang="en-US" sz="1200" b="1" i="0" u="sng" strike="noStrike" cap="none">
                <a:solidFill>
                  <a:schemeClr val="dk1"/>
                </a:solidFill>
                <a:latin typeface="Arial"/>
                <a:ea typeface="Arial"/>
                <a:cs typeface="Arial"/>
                <a:sym typeface="Arial"/>
              </a:rPr>
              <a:t>For Title I Schoolwide Programs:  </a:t>
            </a:r>
            <a:r>
              <a:rPr lang="en-US" sz="1200" b="0" i="0" u="none" strike="noStrike" cap="none">
                <a:solidFill>
                  <a:schemeClr val="dk1"/>
                </a:solidFill>
                <a:latin typeface="Arial"/>
                <a:ea typeface="Arial"/>
                <a:cs typeface="Arial"/>
                <a:sym typeface="Arial"/>
              </a:rPr>
              <a:t>Our students are in a Title I Schoolwide program. This means that the School-based Title I funding can be used to upgrade the educational program in ways that may impact every student in the school .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This also means that </a:t>
            </a:r>
            <a:r>
              <a:rPr lang="en-US" sz="1200" b="1" i="0" u="none" strike="noStrike" cap="none">
                <a:solidFill>
                  <a:schemeClr val="dk1"/>
                </a:solidFill>
                <a:latin typeface="Arial"/>
                <a:ea typeface="Arial"/>
                <a:cs typeface="Arial"/>
                <a:sym typeface="Arial"/>
              </a:rPr>
              <a:t>every parent/guardian of a student in our school is a Title I parent!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funds are used by our school for a variety of programs and activities designed to increase children’s academic achievement (especially in reading and math).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seeks to provide supplemental supports to assist the most academically fragile students while helping school reach their overall School Improvement Goals.  </a:t>
            </a:r>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r>
              <a:rPr lang="en-US"/>
              <a:t/>
            </a:r>
            <a:br>
              <a:rPr lang="en-US"/>
            </a:br>
            <a:endParaRPr/>
          </a:p>
        </p:txBody>
      </p:sp>
      <p:sp>
        <p:nvSpPr>
          <p:cNvPr id="172" name="Google Shape;172;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your Title I program and what it looks like.  </a:t>
            </a:r>
            <a:r>
              <a:rPr lang="en-US" sz="1200" b="1" i="0" u="none" strike="noStrike" cap="none">
                <a:solidFill>
                  <a:schemeClr val="dk1"/>
                </a:solidFill>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b="0"/>
          </a:p>
          <a:p>
            <a:pPr marL="457200" lvl="0" indent="-228600" algn="l" rtl="0">
              <a:lnSpc>
                <a:spcPct val="100000"/>
              </a:lnSpc>
              <a:spcBef>
                <a:spcPts val="360"/>
              </a:spcBef>
              <a:spcAft>
                <a:spcPts val="0"/>
              </a:spcAft>
              <a:buSzPts val="1400"/>
              <a:buNone/>
            </a:pPr>
            <a:r>
              <a:rPr lang="en-US" b="0"/>
              <a:t/>
            </a:r>
            <a:br>
              <a:rPr lang="en-US" b="0"/>
            </a:br>
            <a:r>
              <a:rPr lang="en-US" sz="1200" b="0" i="0" u="none" strike="noStrike" cap="none">
                <a:solidFill>
                  <a:schemeClr val="dk1"/>
                </a:solidFill>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b="0"/>
          </a:p>
          <a:p>
            <a:pPr marL="457200" lvl="0" indent="-228600" algn="l" rtl="0">
              <a:lnSpc>
                <a:spcPct val="100000"/>
              </a:lnSpc>
              <a:spcBef>
                <a:spcPts val="360"/>
              </a:spcBef>
              <a:spcAft>
                <a:spcPts val="0"/>
              </a:spcAft>
              <a:buSzPts val="1400"/>
              <a:buNone/>
            </a:pPr>
            <a:r>
              <a:rPr lang="en-US" b="0"/>
              <a:t/>
            </a:r>
            <a:br>
              <a:rPr lang="en-US" b="0"/>
            </a:br>
            <a:r>
              <a:rPr lang="en-US" sz="1200" b="0" i="0" u="none" strike="noStrike" cap="none">
                <a:solidFill>
                  <a:schemeClr val="dk1"/>
                </a:solidFill>
                <a:latin typeface="Arial"/>
                <a:ea typeface="Arial"/>
                <a:cs typeface="Arial"/>
                <a:sym typeface="Arial"/>
              </a:rPr>
              <a:t>Some of the activities planned for our school this year include: ……….</a:t>
            </a:r>
            <a:endParaRPr b="0"/>
          </a:p>
          <a:p>
            <a:pPr marL="457200" lvl="0" indent="-228600" algn="l" rtl="0">
              <a:lnSpc>
                <a:spcPct val="100000"/>
              </a:lnSpc>
              <a:spcBef>
                <a:spcPts val="360"/>
              </a:spcBef>
              <a:spcAft>
                <a:spcPts val="0"/>
              </a:spcAft>
              <a:buSzPts val="1400"/>
              <a:buNone/>
            </a:pPr>
            <a:r>
              <a:rPr lang="en-US" b="0"/>
              <a:t/>
            </a:r>
            <a:br>
              <a:rPr lang="en-US" b="0"/>
            </a:br>
            <a:r>
              <a:rPr lang="en-US" sz="1200" b="0" i="0" u="none" strike="noStrike" cap="none">
                <a:solidFill>
                  <a:schemeClr val="dk1"/>
                </a:solidFill>
                <a:latin typeface="Arial"/>
                <a:ea typeface="Arial"/>
                <a:cs typeface="Arial"/>
                <a:sym typeface="Arial"/>
              </a:rPr>
              <a:t>These activities were selected based on Parent &amp; Family Input last Spring.  </a:t>
            </a:r>
            <a:endParaRPr b="0"/>
          </a:p>
          <a:p>
            <a:pPr marL="457200" lvl="0" indent="-228600" algn="l" rtl="0">
              <a:lnSpc>
                <a:spcPct val="100000"/>
              </a:lnSpc>
              <a:spcBef>
                <a:spcPts val="360"/>
              </a:spcBef>
              <a:spcAft>
                <a:spcPts val="0"/>
              </a:spcAft>
              <a:buSzPts val="1400"/>
              <a:buNone/>
            </a:pPr>
            <a:r>
              <a:rPr lang="en-US" b="0"/>
              <a:t/>
            </a:r>
            <a:br>
              <a:rPr lang="en-US" b="0"/>
            </a:br>
            <a:r>
              <a:rPr lang="en-US" sz="1200" b="0" i="0" u="none" strike="noStrike" cap="none">
                <a:solidFill>
                  <a:schemeClr val="dk1"/>
                </a:solidFill>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b="0"/>
          </a:p>
          <a:p>
            <a:pPr marL="457200" lvl="0" indent="-228600" algn="l" rtl="0">
              <a:lnSpc>
                <a:spcPct val="100000"/>
              </a:lnSpc>
              <a:spcBef>
                <a:spcPts val="360"/>
              </a:spcBef>
              <a:spcAft>
                <a:spcPts val="0"/>
              </a:spcAft>
              <a:buSzPts val="1400"/>
              <a:buNone/>
            </a:pPr>
            <a:r>
              <a:rPr lang="en-US" b="0"/>
              <a:t/>
            </a:r>
            <a:br>
              <a:rPr lang="en-US" b="0"/>
            </a:b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r>
              <a:rPr lang="en-US"/>
              <a:t/>
            </a:r>
            <a:br>
              <a:rPr lang="en-US"/>
            </a:br>
            <a:endParaRPr/>
          </a:p>
        </p:txBody>
      </p:sp>
      <p:sp>
        <p:nvSpPr>
          <p:cNvPr id="179" name="Google Shape;179;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Explain the process the school uses to involve parents in the decision-making process. Explain that parents are critical to this process. </a:t>
            </a:r>
            <a:endParaRPr b="0"/>
          </a:p>
          <a:p>
            <a:pPr marL="457200" lvl="0" indent="-228600" algn="l" rtl="0">
              <a:lnSpc>
                <a:spcPct val="100000"/>
              </a:lnSpc>
              <a:spcBef>
                <a:spcPts val="360"/>
              </a:spcBef>
              <a:spcAft>
                <a:spcPts val="0"/>
              </a:spcAft>
              <a:buSzPts val="1400"/>
              <a:buNone/>
            </a:pPr>
            <a:r>
              <a:rPr lang="en-US" b="0"/>
              <a:t/>
            </a:r>
            <a:br>
              <a:rPr lang="en-US" b="0"/>
            </a:br>
            <a:r>
              <a:rPr lang="en-US" sz="1200" b="0" i="0" u="none" strike="noStrike" cap="none">
                <a:solidFill>
                  <a:schemeClr val="dk1"/>
                </a:solidFill>
                <a:latin typeface="Arial"/>
                <a:ea typeface="Arial"/>
                <a:cs typeface="Arial"/>
                <a:sym typeface="Arial"/>
              </a:rPr>
              <a:t>Provide information on all of the opportunities parents have to participate. </a:t>
            </a:r>
            <a:endParaRPr b="0"/>
          </a:p>
          <a:p>
            <a:pPr marL="457200" lvl="0" indent="-228600" algn="l" rtl="0">
              <a:lnSpc>
                <a:spcPct val="100000"/>
              </a:lnSpc>
              <a:spcBef>
                <a:spcPts val="360"/>
              </a:spcBef>
              <a:spcAft>
                <a:spcPts val="0"/>
              </a:spcAft>
              <a:buSzPts val="1400"/>
              <a:buNone/>
            </a:pPr>
            <a:r>
              <a:rPr lang="en-US" b="0"/>
              <a:t/>
            </a:r>
            <a:br>
              <a:rPr lang="en-US" b="0"/>
            </a:br>
            <a:r>
              <a:rPr lang="en-US" sz="1200" b="0" i="0" u="none" strike="noStrike" cap="none">
                <a:solidFill>
                  <a:schemeClr val="dk1"/>
                </a:solidFill>
                <a:latin typeface="Arial"/>
                <a:ea typeface="Arial"/>
                <a:cs typeface="Arial"/>
                <a:sym typeface="Arial"/>
              </a:rPr>
              <a:t>Opportunities to Volunteer:</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the various opportunities for parents to volunteer or become involved in your school.  Some examples might include:</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 the school, in classrooms, or on fieldtrips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Decisions and Planning on How to Use Title I School Parent &amp; Family Engagement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District/School Councils - meetings throughout the year where parents participate in school-wide program planning, and decide how to use the Title I parent involvement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School Parent Councils</a:t>
            </a:r>
            <a:endParaRPr b="0"/>
          </a:p>
          <a:p>
            <a:pPr marL="457200" lvl="0" indent="-228600" algn="l" rtl="0">
              <a:lnSpc>
                <a:spcPct val="100000"/>
              </a:lnSpc>
              <a:spcBef>
                <a:spcPts val="360"/>
              </a:spcBef>
              <a:spcAft>
                <a:spcPts val="0"/>
              </a:spcAft>
              <a:buSzPts val="1400"/>
              <a:buNone/>
            </a:pPr>
            <a:r>
              <a:rPr lang="en-US" b="0"/>
              <a:t/>
            </a:r>
            <a:br>
              <a:rPr lang="en-US" b="0"/>
            </a:br>
            <a:r>
              <a:rPr lang="en-US" sz="1200" b="0" i="1" u="none" strike="noStrike" cap="none">
                <a:solidFill>
                  <a:schemeClr val="dk1"/>
                </a:solidFill>
                <a:latin typeface="Arial"/>
                <a:ea typeface="Arial"/>
                <a:cs typeface="Arial"/>
                <a:sym typeface="Arial"/>
              </a:rPr>
              <a:t>(Assurance 11a &amp; c)</a:t>
            </a:r>
            <a:endParaRPr b="0"/>
          </a:p>
          <a:p>
            <a:pPr marL="457200" marR="0" lvl="0" indent="-228600" algn="l" rtl="0">
              <a:lnSpc>
                <a:spcPct val="100000"/>
              </a:lnSpc>
              <a:spcBef>
                <a:spcPts val="360"/>
              </a:spcBef>
              <a:spcAft>
                <a:spcPts val="0"/>
              </a:spcAft>
              <a:buSzPts val="1400"/>
              <a:buNone/>
            </a:pPr>
            <a:r>
              <a:rPr lang="en-US"/>
              <a:t/>
            </a:r>
            <a:br>
              <a:rPr lang="en-US"/>
            </a:br>
            <a:endParaRPr/>
          </a:p>
        </p:txBody>
      </p:sp>
      <p:sp>
        <p:nvSpPr>
          <p:cNvPr id="186" name="Google Shape;186;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92" name="Google Shape;192;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(Assurance 11c)</a:t>
            </a:r>
            <a:endParaRPr/>
          </a:p>
        </p:txBody>
      </p:sp>
      <p:sp>
        <p:nvSpPr>
          <p:cNvPr id="198" name="Google Shape;198;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a:p>
          <a:p>
            <a:pPr marL="0" lvl="0" indent="0" algn="l" rtl="0">
              <a:lnSpc>
                <a:spcPct val="100000"/>
              </a:lnSpc>
              <a:spcBef>
                <a:spcPts val="360"/>
              </a:spcBef>
              <a:spcAft>
                <a:spcPts val="0"/>
              </a:spcAft>
              <a:buSzPts val="1400"/>
              <a:buNone/>
            </a:pPr>
            <a:endParaRPr/>
          </a:p>
        </p:txBody>
      </p:sp>
      <p:sp>
        <p:nvSpPr>
          <p:cNvPr id="205" name="Google Shape;205;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81" name="Google Shape;81;p11"/>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3"/>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13"/>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4" name="Google Shape;114;p15"/>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15"/>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3" name="Google Shape;123;p16"/>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6" name="Google Shape;126;p16"/>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9" name="Google Shape;129;p16"/>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30" name="Google Shape;130;p1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1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4" name="Google Shape;74;p10"/>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1"/>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p:nvPr/>
        </p:nvSpPr>
        <p:spPr>
          <a:xfrm>
            <a:off x="961901" y="3867293"/>
            <a:ext cx="6742800" cy="92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3DFF"/>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53" name="Google Shape;153;p19"/>
          <p:cNvSpPr txBox="1"/>
          <p:nvPr/>
        </p:nvSpPr>
        <p:spPr>
          <a:xfrm>
            <a:off x="940130" y="4905114"/>
            <a:ext cx="6742760" cy="220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	</a:t>
            </a:r>
            <a:r>
              <a:rPr lang="en-US" sz="2400" dirty="0" smtClean="0">
                <a:solidFill>
                  <a:srgbClr val="FF0000"/>
                </a:solidFill>
                <a:latin typeface="Comic Sans MS"/>
                <a:ea typeface="Comic Sans MS"/>
                <a:cs typeface="Comic Sans MS"/>
                <a:sym typeface="Comic Sans MS"/>
              </a:rPr>
              <a:t>North Central FL Public Charter School</a:t>
            </a:r>
            <a:endParaRPr sz="2400" b="0" i="0" u="none" strike="noStrike" cap="none" dirty="0">
              <a:solidFill>
                <a:schemeClr val="lt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1800" dirty="0" smtClean="0">
                <a:solidFill>
                  <a:srgbClr val="FF0000"/>
                </a:solidFill>
                <a:latin typeface="Comic Sans MS"/>
                <a:ea typeface="Century Gothic"/>
                <a:cs typeface="Century Gothic"/>
                <a:sym typeface="Comic Sans MS"/>
              </a:rPr>
              <a:t>September 13</a:t>
            </a:r>
            <a:r>
              <a:rPr lang="en-US" sz="1800" baseline="30000" dirty="0" smtClean="0">
                <a:solidFill>
                  <a:srgbClr val="FF0000"/>
                </a:solidFill>
                <a:latin typeface="Comic Sans MS"/>
                <a:ea typeface="Century Gothic"/>
                <a:cs typeface="Century Gothic"/>
                <a:sym typeface="Comic Sans MS"/>
              </a:rPr>
              <a:t>th</a:t>
            </a:r>
            <a:r>
              <a:rPr lang="en-US" sz="1800" dirty="0" smtClean="0">
                <a:solidFill>
                  <a:srgbClr val="FF0000"/>
                </a:solidFill>
                <a:latin typeface="Comic Sans MS"/>
                <a:ea typeface="Century Gothic"/>
                <a:cs typeface="Century Gothic"/>
                <a:sym typeface="Comic Sans MS"/>
              </a:rPr>
              <a:t>, 2023</a:t>
            </a:r>
            <a:endParaRPr lang="en-US" sz="1800" dirty="0">
              <a:solidFill>
                <a:schemeClr val="lt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1600" b="0" i="0" u="none" strike="noStrike" cap="none" dirty="0" smtClean="0">
                <a:solidFill>
                  <a:srgbClr val="FF0000"/>
                </a:solidFill>
                <a:latin typeface="Comic Sans MS" panose="030F0702030302020204" pitchFamily="66" charset="0"/>
                <a:ea typeface="Century Gothic"/>
                <a:cs typeface="Century Gothic"/>
                <a:sym typeface="Century Gothic"/>
              </a:rPr>
              <a:t>Randy Starling – Director   </a:t>
            </a:r>
          </a:p>
          <a:p>
            <a:pPr marL="0" marR="0" lvl="0" indent="0" algn="ctr" rtl="0">
              <a:lnSpc>
                <a:spcPct val="100000"/>
              </a:lnSpc>
              <a:spcBef>
                <a:spcPts val="640"/>
              </a:spcBef>
              <a:spcAft>
                <a:spcPts val="0"/>
              </a:spcAft>
              <a:buClr>
                <a:srgbClr val="FF0000"/>
              </a:buClr>
              <a:buSzPts val="3200"/>
              <a:buFont typeface="Comic Sans MS"/>
              <a:buNone/>
            </a:pPr>
            <a:r>
              <a:rPr lang="en-US" sz="1600" b="0" i="0" u="none" strike="noStrike" cap="none" dirty="0" smtClean="0">
                <a:solidFill>
                  <a:srgbClr val="FF0000"/>
                </a:solidFill>
                <a:latin typeface="Comic Sans MS" panose="030F0702030302020204" pitchFamily="66" charset="0"/>
                <a:ea typeface="Century Gothic"/>
                <a:cs typeface="Century Gothic"/>
                <a:sym typeface="Century Gothic"/>
              </a:rPr>
              <a:t>Delia Hunt-Assistant Director</a:t>
            </a:r>
            <a:endParaRPr sz="1600" b="0" i="0" u="none" strike="noStrike" cap="none" dirty="0">
              <a:solidFill>
                <a:srgbClr val="FF0000"/>
              </a:solidFill>
              <a:latin typeface="Comic Sans MS" panose="030F0702030302020204" pitchFamily="66" charset="0"/>
              <a:ea typeface="Century Gothic"/>
              <a:cs typeface="Century Gothic"/>
              <a:sym typeface="Century Gothic"/>
            </a:endParaRPr>
          </a:p>
        </p:txBody>
      </p:sp>
      <p:sp>
        <p:nvSpPr>
          <p:cNvPr id="154" name="Google Shape;154;p19" descr="https://lh6.googleusercontent.com/IX_RJUYKchwNpHT5MtnCdQ6Fp6g5NtRbzS7iazVXOo3ormJ1ha1kY8h-KuVFABX7i_E80Z09uNXHoN7GaX99gDsDMmmgzKqtPsV3dI-Vd5rHhDBBPz8x1LFQqX2xqplkLrECUHM=s0"/>
          <p:cNvSpPr/>
          <p:nvPr/>
        </p:nvSpPr>
        <p:spPr>
          <a:xfrm>
            <a:off x="4419600" y="3276600"/>
            <a:ext cx="1010392" cy="10103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55" name="Google Shape;155;p19"/>
          <p:cNvPicPr preferRelativeResize="0"/>
          <p:nvPr/>
        </p:nvPicPr>
        <p:blipFill rotWithShape="1">
          <a:blip r:embed="rId3">
            <a:alphaModFix/>
          </a:blip>
          <a:srcRect/>
          <a:stretch/>
        </p:blipFill>
        <p:spPr>
          <a:xfrm>
            <a:off x="961901" y="0"/>
            <a:ext cx="6742760" cy="3755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214349" y="258200"/>
            <a:ext cx="8715300" cy="60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200"/>
              <a:buFont typeface="Calibri"/>
              <a:buNone/>
            </a:pPr>
            <a:r>
              <a:rPr lang="en-US" sz="2800" b="1">
                <a:solidFill>
                  <a:schemeClr val="dk1"/>
                </a:solidFill>
                <a:latin typeface="Calibri"/>
                <a:ea typeface="Calibri"/>
                <a:cs typeface="Calibri"/>
                <a:sym typeface="Calibri"/>
              </a:rPr>
              <a:t>Florida Assessment of Student Thinking (F.A.S.T.)</a:t>
            </a:r>
            <a:endParaRPr sz="2800">
              <a:solidFill>
                <a:schemeClr val="dk1"/>
              </a:solidFill>
              <a:latin typeface="Calibri"/>
              <a:ea typeface="Calibri"/>
              <a:cs typeface="Calibri"/>
              <a:sym typeface="Calibri"/>
            </a:endParaRPr>
          </a:p>
        </p:txBody>
      </p:sp>
      <p:sp>
        <p:nvSpPr>
          <p:cNvPr id="215" name="Google Shape;215;p28"/>
          <p:cNvSpPr txBox="1"/>
          <p:nvPr/>
        </p:nvSpPr>
        <p:spPr>
          <a:xfrm>
            <a:off x="214301" y="1107105"/>
            <a:ext cx="8715300" cy="5520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    </a:t>
            </a:r>
            <a:r>
              <a:rPr lang="en-US" sz="2400" b="0" i="0" u="none" strike="noStrike" cap="none">
                <a:solidFill>
                  <a:schemeClr val="dk1"/>
                </a:solidFill>
                <a:latin typeface="Trebuchet MS"/>
                <a:ea typeface="Trebuchet MS"/>
                <a:cs typeface="Trebuchet MS"/>
                <a:sym typeface="Trebuchet MS"/>
              </a:rPr>
              <a:t>Students are tested on:</a:t>
            </a:r>
            <a:endParaRPr sz="24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F.A.S.T. English Language Arts: 6-10</a:t>
            </a:r>
            <a:endParaRPr sz="2000" b="0" i="0" u="none" strike="noStrike" cap="none">
              <a:solidFill>
                <a:schemeClr val="dk1"/>
              </a:solidFill>
              <a:latin typeface="Trebuchet MS"/>
              <a:ea typeface="Trebuchet MS"/>
              <a:cs typeface="Trebuchet MS"/>
              <a:sym typeface="Trebuchet MS"/>
            </a:endParaRPr>
          </a:p>
          <a:p>
            <a:pPr marL="544068" marR="0" lvl="4"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F.A.S.T. Mathematics Grade 6-8</a:t>
            </a:r>
            <a:endParaRPr sz="20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SSA Science: Grade 8</a:t>
            </a: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03042B"/>
              </a:buClr>
              <a:buSzPts val="2800"/>
              <a:buFont typeface="Calibri"/>
              <a:buNone/>
            </a:pP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100" b="0" i="0" u="none" strike="noStrike" cap="none">
                <a:solidFill>
                  <a:schemeClr val="dk1"/>
                </a:solidFill>
                <a:latin typeface="Trebuchet MS"/>
                <a:ea typeface="Trebuchet MS"/>
                <a:cs typeface="Trebuchet MS"/>
                <a:sym typeface="Trebuchet MS"/>
              </a:rPr>
              <a:t>Secondary students take the following End-of Course Assessments: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Civics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US History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Biology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Algebra I</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Geometry</a:t>
            </a:r>
            <a:endParaRPr sz="2000" b="0" i="0" u="none" strike="noStrike" cap="none">
              <a:solidFill>
                <a:schemeClr val="dk1"/>
              </a:solidFill>
              <a:latin typeface="Trebuchet MS"/>
              <a:ea typeface="Trebuchet MS"/>
              <a:cs typeface="Trebuchet MS"/>
              <a:sym typeface="Trebuchet MS"/>
            </a:endParaRPr>
          </a:p>
          <a:p>
            <a:pPr marL="0" marR="0" lvl="0" indent="0" algn="ctr" rtl="0">
              <a:lnSpc>
                <a:spcPct val="90000"/>
              </a:lnSpc>
              <a:spcBef>
                <a:spcPts val="440"/>
              </a:spcBef>
              <a:spcAft>
                <a:spcPts val="0"/>
              </a:spcAft>
              <a:buClr>
                <a:srgbClr val="000000"/>
              </a:buClr>
              <a:buSzPts val="2200"/>
              <a:buFont typeface="Arial"/>
              <a:buNone/>
            </a:pPr>
            <a:r>
              <a:rPr lang="en-US" sz="2200" b="0" i="1" u="none" strike="noStrike" cap="none">
                <a:solidFill>
                  <a:srgbClr val="000000"/>
                </a:solidFill>
                <a:latin typeface="Arial"/>
                <a:ea typeface="Arial"/>
                <a:cs typeface="Arial"/>
                <a:sym typeface="Arial"/>
              </a:rPr>
              <a:t> </a:t>
            </a:r>
            <a:endParaRPr sz="2200" b="0" i="1"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57199" y="228600"/>
            <a:ext cx="8715375" cy="130202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6-8</a:t>
            </a:r>
            <a:endParaRPr sz="3200">
              <a:latin typeface="Calibri"/>
              <a:ea typeface="Calibri"/>
              <a:cs typeface="Calibri"/>
              <a:sym typeface="Calibri"/>
            </a:endParaRPr>
          </a:p>
        </p:txBody>
      </p:sp>
      <p:sp>
        <p:nvSpPr>
          <p:cNvPr id="221" name="Google Shape;221;p29"/>
          <p:cNvSpPr txBox="1"/>
          <p:nvPr/>
        </p:nvSpPr>
        <p:spPr>
          <a:xfrm>
            <a:off x="237239" y="2067338"/>
            <a:ext cx="8715375" cy="4409661"/>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dirty="0">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a:t>
            </a:r>
            <a:endParaRPr sz="2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200"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200" b="0" i="0" u="none" strike="noStrike" cap="none" dirty="0">
                <a:solidFill>
                  <a:schemeClr val="dk1"/>
                </a:solidFill>
                <a:latin typeface="Trebuchet MS"/>
                <a:ea typeface="Trebuchet MS"/>
                <a:cs typeface="Trebuchet MS"/>
                <a:sym typeface="Trebuchet MS"/>
              </a:rPr>
              <a:t>The 202</a:t>
            </a:r>
            <a:r>
              <a:rPr lang="en-US" sz="2200" dirty="0">
                <a:solidFill>
                  <a:schemeClr val="dk1"/>
                </a:solidFill>
                <a:latin typeface="Trebuchet MS"/>
                <a:ea typeface="Trebuchet MS"/>
                <a:cs typeface="Trebuchet MS"/>
                <a:sym typeface="Trebuchet MS"/>
              </a:rPr>
              <a:t>3</a:t>
            </a:r>
            <a:r>
              <a:rPr lang="en-US" sz="2200" b="0" i="0" u="none" strike="noStrike" cap="none" dirty="0">
                <a:solidFill>
                  <a:schemeClr val="dk1"/>
                </a:solidFill>
                <a:latin typeface="Trebuchet MS"/>
                <a:ea typeface="Trebuchet MS"/>
                <a:cs typeface="Trebuchet MS"/>
                <a:sym typeface="Trebuchet MS"/>
              </a:rPr>
              <a:t>-202</a:t>
            </a:r>
            <a:r>
              <a:rPr lang="en-US" sz="2200" dirty="0">
                <a:solidFill>
                  <a:schemeClr val="dk1"/>
                </a:solidFill>
                <a:latin typeface="Trebuchet MS"/>
                <a:ea typeface="Trebuchet MS"/>
                <a:cs typeface="Trebuchet MS"/>
                <a:sym typeface="Trebuchet MS"/>
              </a:rPr>
              <a:t>4</a:t>
            </a:r>
            <a:r>
              <a:rPr lang="en-US" sz="2200" b="0" i="0" u="none" strike="noStrike" cap="none" dirty="0">
                <a:solidFill>
                  <a:schemeClr val="dk1"/>
                </a:solidFill>
                <a:latin typeface="Trebuchet MS"/>
                <a:ea typeface="Trebuchet MS"/>
                <a:cs typeface="Trebuchet MS"/>
                <a:sym typeface="Trebuchet MS"/>
              </a:rPr>
              <a:t> formal assessments planned are as follows:</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440"/>
              </a:spcBef>
              <a:spcAft>
                <a:spcPts val="0"/>
              </a:spcAft>
              <a:buClr>
                <a:srgbClr val="000000"/>
              </a:buClr>
              <a:buSzPts val="2200"/>
              <a:buFont typeface="Arial"/>
              <a:buNone/>
            </a:pPr>
            <a:r>
              <a:rPr lang="en-US" sz="2400" b="1" i="0" u="none" strike="noStrike" cap="none" dirty="0">
                <a:solidFill>
                  <a:schemeClr val="dk1"/>
                </a:solidFill>
                <a:latin typeface="Trebuchet MS"/>
                <a:ea typeface="Trebuchet MS"/>
                <a:cs typeface="Trebuchet MS"/>
                <a:sym typeface="Trebuchet MS"/>
              </a:rPr>
              <a:t>F.A.S.T. </a:t>
            </a:r>
            <a:r>
              <a:rPr lang="en-US" sz="2600" b="0" i="0" u="none" strike="noStrike" cap="none" dirty="0">
                <a:solidFill>
                  <a:schemeClr val="dk1"/>
                </a:solidFill>
                <a:latin typeface="Trebuchet MS"/>
                <a:ea typeface="Trebuchet MS"/>
                <a:cs typeface="Trebuchet MS"/>
                <a:sym typeface="Trebuchet MS"/>
              </a:rPr>
              <a:t>three times per year</a:t>
            </a:r>
            <a:endParaRPr sz="1600" b="0" i="0" u="none" strike="noStrike" cap="none" dirty="0">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dirty="0">
                <a:solidFill>
                  <a:schemeClr val="dk1"/>
                </a:solidFill>
                <a:latin typeface="Trebuchet MS"/>
                <a:ea typeface="Trebuchet MS"/>
                <a:cs typeface="Trebuchet MS"/>
                <a:sym typeface="Trebuchet MS"/>
              </a:rPr>
              <a:t>English Language Arts</a:t>
            </a:r>
            <a:endParaRPr sz="1600" b="0" i="0" u="none" strike="noStrike" cap="none" dirty="0">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dirty="0">
                <a:solidFill>
                  <a:schemeClr val="dk1"/>
                </a:solidFill>
                <a:latin typeface="Trebuchet MS"/>
                <a:ea typeface="Trebuchet MS"/>
                <a:cs typeface="Trebuchet MS"/>
                <a:sym typeface="Trebuchet MS"/>
              </a:rPr>
              <a:t>Math – Middle Grades</a:t>
            </a:r>
            <a:endParaRPr sz="2200" b="0" i="0" u="none" strike="noStrike" cap="none" dirty="0">
              <a:solidFill>
                <a:schemeClr val="dk1"/>
              </a:solidFill>
              <a:latin typeface="Trebuchet MS"/>
              <a:ea typeface="Trebuchet MS"/>
              <a:cs typeface="Trebuchet MS"/>
              <a:sym typeface="Trebuchet MS"/>
            </a:endParaRPr>
          </a:p>
          <a:p>
            <a:pPr marL="914400" marR="0" lvl="0" indent="0" algn="l" rtl="0">
              <a:lnSpc>
                <a:spcPct val="100000"/>
              </a:lnSpc>
              <a:spcBef>
                <a:spcPts val="560"/>
              </a:spcBef>
              <a:spcAft>
                <a:spcPts val="0"/>
              </a:spcAft>
              <a:buNone/>
            </a:pPr>
            <a:endParaRPr sz="2200" dirty="0">
              <a:solidFill>
                <a:schemeClr val="dk1"/>
              </a:solidFill>
              <a:latin typeface="Trebuchet MS"/>
              <a:ea typeface="Trebuchet MS"/>
              <a:cs typeface="Trebuchet MS"/>
              <a:sym typeface="Trebuchet MS"/>
            </a:endParaRPr>
          </a:p>
          <a:p>
            <a:pPr marL="201168" marR="0" lvl="0" indent="0" algn="l" rtl="0">
              <a:lnSpc>
                <a:spcPct val="100000"/>
              </a:lnSpc>
              <a:spcBef>
                <a:spcPts val="560"/>
              </a:spcBef>
              <a:spcAft>
                <a:spcPts val="0"/>
              </a:spcAft>
              <a:buNone/>
            </a:pPr>
            <a:r>
              <a:rPr lang="en-US" sz="2200" dirty="0">
                <a:solidFill>
                  <a:schemeClr val="dk1"/>
                </a:solidFill>
                <a:latin typeface="Trebuchet MS"/>
                <a:ea typeface="Trebuchet MS"/>
                <a:cs typeface="Trebuchet MS"/>
                <a:sym typeface="Trebuchet MS"/>
              </a:rPr>
              <a:t>    </a:t>
            </a:r>
            <a:r>
              <a:rPr lang="en-US" sz="2200" b="0" i="0" u="none" strike="noStrike" cap="none" dirty="0" smtClean="0">
                <a:solidFill>
                  <a:schemeClr val="dk1"/>
                </a:solidFill>
                <a:latin typeface="Trebuchet MS"/>
                <a:ea typeface="Trebuchet MS"/>
                <a:cs typeface="Trebuchet MS"/>
                <a:sym typeface="Trebuchet MS"/>
              </a:rPr>
              <a:t> </a:t>
            </a:r>
            <a:endParaRPr sz="2200" b="0" i="0" u="none" strike="noStrike" cap="none" dirty="0">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dirty="0">
              <a:solidFill>
                <a:srgbClr val="3F3F3F"/>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dirty="0">
              <a:solidFill>
                <a:schemeClr val="dk1"/>
              </a:solidFill>
              <a:latin typeface="Arial"/>
              <a:ea typeface="Arial"/>
              <a:cs typeface="Arial"/>
              <a:sym typeface="Arial"/>
            </a:endParaRPr>
          </a:p>
        </p:txBody>
      </p:sp>
      <p:sp>
        <p:nvSpPr>
          <p:cNvPr id="222" name="Google Shape;222;p29"/>
          <p:cNvSpPr txBox="1"/>
          <p:nvPr/>
        </p:nvSpPr>
        <p:spPr>
          <a:xfrm>
            <a:off x="4057979" y="4676310"/>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199" y="228600"/>
            <a:ext cx="8715300" cy="130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9-12</a:t>
            </a:r>
            <a:endParaRPr sz="3200">
              <a:latin typeface="Calibri"/>
              <a:ea typeface="Calibri"/>
              <a:cs typeface="Calibri"/>
              <a:sym typeface="Calibri"/>
            </a:endParaRPr>
          </a:p>
        </p:txBody>
      </p:sp>
      <p:sp>
        <p:nvSpPr>
          <p:cNvPr id="228" name="Google Shape;228;p30"/>
          <p:cNvSpPr txBox="1"/>
          <p:nvPr/>
        </p:nvSpPr>
        <p:spPr>
          <a:xfrm>
            <a:off x="237239" y="2067338"/>
            <a:ext cx="8715300" cy="44097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The 20</a:t>
            </a:r>
            <a:r>
              <a:rPr lang="en-US" sz="2400" dirty="0">
                <a:solidFill>
                  <a:schemeClr val="dk1"/>
                </a:solidFill>
                <a:latin typeface="Trebuchet MS"/>
                <a:ea typeface="Trebuchet MS"/>
                <a:cs typeface="Trebuchet MS"/>
                <a:sym typeface="Trebuchet MS"/>
              </a:rPr>
              <a:t>23</a:t>
            </a:r>
            <a:r>
              <a:rPr lang="en-US" sz="2400" b="0" i="0" u="none" strike="noStrike" cap="none" dirty="0">
                <a:solidFill>
                  <a:schemeClr val="dk1"/>
                </a:solidFill>
                <a:latin typeface="Trebuchet MS"/>
                <a:ea typeface="Trebuchet MS"/>
                <a:cs typeface="Trebuchet MS"/>
                <a:sym typeface="Trebuchet MS"/>
              </a:rPr>
              <a:t>-202</a:t>
            </a:r>
            <a:r>
              <a:rPr lang="en-US" sz="2400" dirty="0">
                <a:solidFill>
                  <a:schemeClr val="dk1"/>
                </a:solidFill>
                <a:latin typeface="Trebuchet MS"/>
                <a:ea typeface="Trebuchet MS"/>
                <a:cs typeface="Trebuchet MS"/>
                <a:sym typeface="Trebuchet MS"/>
              </a:rPr>
              <a:t>4</a:t>
            </a:r>
            <a:r>
              <a:rPr lang="en-US" sz="2400" b="0" i="0" u="none" strike="noStrike" cap="none" dirty="0">
                <a:solidFill>
                  <a:schemeClr val="dk1"/>
                </a:solidFill>
                <a:latin typeface="Trebuchet MS"/>
                <a:ea typeface="Trebuchet MS"/>
                <a:cs typeface="Trebuchet MS"/>
                <a:sym typeface="Trebuchet MS"/>
              </a:rPr>
              <a:t> formal assessments planned are as follows:</a:t>
            </a:r>
            <a:endParaRPr sz="1800" b="0" i="0" u="none" strike="noStrike" cap="none" dirty="0">
              <a:solidFill>
                <a:srgbClr val="000000"/>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400" b="0" i="0" u="none" strike="noStrike" cap="none" dirty="0">
                <a:solidFill>
                  <a:schemeClr val="dk1"/>
                </a:solidFill>
                <a:latin typeface="Trebuchet MS"/>
                <a:ea typeface="Trebuchet MS"/>
                <a:cs typeface="Trebuchet MS"/>
                <a:sym typeface="Trebuchet MS"/>
              </a:rPr>
              <a:t>English Language </a:t>
            </a:r>
            <a:r>
              <a:rPr lang="en-US" sz="2400" b="0" i="0" u="none" strike="noStrike" cap="none" dirty="0" smtClean="0">
                <a:solidFill>
                  <a:schemeClr val="dk1"/>
                </a:solidFill>
                <a:latin typeface="Trebuchet MS"/>
                <a:ea typeface="Trebuchet MS"/>
                <a:cs typeface="Trebuchet MS"/>
                <a:sym typeface="Trebuchet MS"/>
              </a:rPr>
              <a:t>Arts (</a:t>
            </a:r>
            <a:r>
              <a:rPr lang="en-US" sz="2400" b="0" i="0" u="none" strike="noStrike" cap="none" dirty="0" err="1" smtClean="0">
                <a:solidFill>
                  <a:schemeClr val="dk1"/>
                </a:solidFill>
                <a:latin typeface="Trebuchet MS"/>
                <a:ea typeface="Trebuchet MS"/>
                <a:cs typeface="Trebuchet MS"/>
                <a:sym typeface="Trebuchet MS"/>
              </a:rPr>
              <a:t>iReady</a:t>
            </a:r>
            <a:r>
              <a:rPr lang="en-US" sz="2400" b="0" i="0" u="none" strike="noStrike" cap="none" dirty="0" smtClean="0">
                <a:solidFill>
                  <a:schemeClr val="dk1"/>
                </a:solidFill>
                <a:latin typeface="Trebuchet MS"/>
                <a:ea typeface="Trebuchet MS"/>
                <a:cs typeface="Trebuchet MS"/>
                <a:sym typeface="Trebuchet MS"/>
              </a:rPr>
              <a:t> &amp; HMH Growth Testing)</a:t>
            </a:r>
            <a:endParaRPr sz="2400" b="0" i="0" u="none" strike="noStrike" cap="none" dirty="0">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Noto Sans Symbols"/>
              <a:buChar char="❖"/>
            </a:pPr>
            <a:r>
              <a:rPr lang="en-US" sz="2400" b="0" i="0" u="none" strike="noStrike" cap="none" dirty="0">
                <a:solidFill>
                  <a:schemeClr val="dk1"/>
                </a:solidFill>
                <a:latin typeface="Trebuchet MS"/>
                <a:ea typeface="Trebuchet MS"/>
                <a:cs typeface="Trebuchet MS"/>
                <a:sym typeface="Trebuchet MS"/>
              </a:rPr>
              <a:t>Math- </a:t>
            </a:r>
            <a:r>
              <a:rPr lang="en-US" sz="2400" b="0" i="0" u="none" strike="noStrike" cap="none" dirty="0" smtClean="0">
                <a:solidFill>
                  <a:schemeClr val="dk1"/>
                </a:solidFill>
                <a:latin typeface="Trebuchet MS"/>
                <a:ea typeface="Trebuchet MS"/>
                <a:cs typeface="Trebuchet MS"/>
                <a:sym typeface="Trebuchet MS"/>
              </a:rPr>
              <a:t>IXL, Curriculum, </a:t>
            </a:r>
            <a:r>
              <a:rPr lang="en-US" sz="2400" b="0" i="0" u="none" strike="noStrike" cap="none" dirty="0" err="1" smtClean="0">
                <a:solidFill>
                  <a:schemeClr val="dk1"/>
                </a:solidFill>
                <a:latin typeface="Trebuchet MS"/>
                <a:ea typeface="Trebuchet MS"/>
                <a:cs typeface="Trebuchet MS"/>
                <a:sym typeface="Trebuchet MS"/>
              </a:rPr>
              <a:t>iReady</a:t>
            </a:r>
            <a:r>
              <a:rPr lang="en-US" sz="2400" b="0" i="0" u="none" strike="noStrike" cap="none" dirty="0" smtClean="0">
                <a:solidFill>
                  <a:schemeClr val="dk1"/>
                </a:solidFill>
                <a:latin typeface="Trebuchet MS"/>
                <a:ea typeface="Trebuchet MS"/>
                <a:cs typeface="Trebuchet MS"/>
                <a:sym typeface="Trebuchet MS"/>
              </a:rPr>
              <a:t>, &amp; HMH Growth Testing</a:t>
            </a:r>
            <a:endParaRPr sz="2400" b="0" i="0" u="none" strike="noStrike" cap="none" dirty="0">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Trebuchet MS"/>
              <a:buChar char="❖"/>
            </a:pPr>
            <a:r>
              <a:rPr lang="en-US" sz="2400" b="0" i="0" u="none" strike="noStrike" cap="none" dirty="0">
                <a:solidFill>
                  <a:schemeClr val="dk1"/>
                </a:solidFill>
                <a:latin typeface="Trebuchet MS"/>
                <a:ea typeface="Trebuchet MS"/>
                <a:cs typeface="Trebuchet MS"/>
                <a:sym typeface="Trebuchet MS"/>
              </a:rPr>
              <a:t>Science - </a:t>
            </a:r>
            <a:r>
              <a:rPr lang="en-US" sz="2400" b="0" i="0" u="none" strike="noStrike" cap="none" dirty="0" smtClean="0">
                <a:solidFill>
                  <a:schemeClr val="dk1"/>
                </a:solidFill>
                <a:latin typeface="Trebuchet MS"/>
                <a:ea typeface="Trebuchet MS"/>
                <a:cs typeface="Trebuchet MS"/>
                <a:sym typeface="Trebuchet MS"/>
              </a:rPr>
              <a:t>Curriculum Assessments</a:t>
            </a:r>
            <a:endParaRPr sz="2400" b="0" i="0" u="none" strike="noStrike" cap="none" dirty="0">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dirty="0">
              <a:solidFill>
                <a:schemeClr val="dk1"/>
              </a:solidFill>
              <a:latin typeface="Arial"/>
              <a:ea typeface="Arial"/>
              <a:cs typeface="Arial"/>
              <a:sym typeface="Arial"/>
            </a:endParaRPr>
          </a:p>
        </p:txBody>
      </p:sp>
      <p:sp>
        <p:nvSpPr>
          <p:cNvPr id="229" name="Google Shape;229;p30"/>
          <p:cNvSpPr txBox="1"/>
          <p:nvPr/>
        </p:nvSpPr>
        <p:spPr>
          <a:xfrm>
            <a:off x="5952579" y="5751885"/>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Working Together! </a:t>
            </a:r>
            <a:endParaRPr sz="4800" b="1">
              <a:solidFill>
                <a:schemeClr val="dk1"/>
              </a:solidFill>
              <a:latin typeface="Calibri"/>
              <a:ea typeface="Calibri"/>
              <a:cs typeface="Calibri"/>
              <a:sym typeface="Calibri"/>
            </a:endParaRPr>
          </a:p>
        </p:txBody>
      </p:sp>
      <p:sp>
        <p:nvSpPr>
          <p:cNvPr id="236" name="Google Shape;236;p31"/>
          <p:cNvSpPr txBox="1"/>
          <p:nvPr/>
        </p:nvSpPr>
        <p:spPr>
          <a:xfrm>
            <a:off x="266700" y="1266092"/>
            <a:ext cx="8610600" cy="5363308"/>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74650" algn="l" rtl="0">
              <a:spcBef>
                <a:spcPts val="4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 ESSA law requires that all Title I schools and families work together.  </a:t>
            </a:r>
            <a:endParaRPr sz="21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How we work together is listed in our Beginning of School Packet:</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District Parent-Family Engagement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Level Parent &amp; Family Involvement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Home-School Compact</a:t>
            </a:r>
            <a:endParaRPr sz="21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Will be addressed during classroom visitations and Parent-Teacher Conferences</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Improvement Plan</a:t>
            </a:r>
            <a:endParaRPr sz="23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TItle I Schoolwide Plan </a:t>
            </a:r>
            <a:endParaRPr sz="23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1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437322" y="457200"/>
            <a:ext cx="8706678"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42" name="Google Shape;242;p32"/>
          <p:cNvSpPr txBox="1"/>
          <p:nvPr/>
        </p:nvSpPr>
        <p:spPr>
          <a:xfrm>
            <a:off x="437322" y="1676400"/>
            <a:ext cx="8478078"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49" name="Google Shape;249;p33"/>
          <p:cNvSpPr txBox="1"/>
          <p:nvPr/>
        </p:nvSpPr>
        <p:spPr>
          <a:xfrm>
            <a:off x="152400" y="1600200"/>
            <a:ext cx="8763000" cy="513190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As a parent or family member you are vital in the development, implementation, and review of the parental and family engagement program at our school. </a:t>
            </a:r>
            <a:endParaRPr sz="1800" b="0" i="0" u="none" strike="noStrike" cap="none">
              <a:solidFill>
                <a:schemeClr val="dk1"/>
              </a:solidFill>
              <a:latin typeface="Trebuchet MS"/>
              <a:ea typeface="Trebuchet MS"/>
              <a:cs typeface="Trebuchet MS"/>
              <a:sym typeface="Trebuchet MS"/>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So that you can be as active as possible in your child’s school success we will:</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Assist families in understanding academic content standards, assessments, and how to monitor and improve the achievement of their children. </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Inform you on where to locate a copy of the Title I Complaint Procedures.</a:t>
            </a:r>
            <a:endParaRPr sz="1800" b="0" i="0" u="none" strike="noStrike" cap="none">
              <a:solidFill>
                <a:schemeClr val="dk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p:nvPr/>
        </p:nvSpPr>
        <p:spPr>
          <a:xfrm>
            <a:off x="304800" y="1219200"/>
            <a:ext cx="8610600" cy="5181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lvl="0" indent="0" algn="l" rtl="0">
              <a:spcBef>
                <a:spcPts val="560"/>
              </a:spcBef>
              <a:spcAft>
                <a:spcPts val="0"/>
              </a:spcAft>
              <a:buClr>
                <a:schemeClr val="dk1"/>
              </a:buClr>
              <a:buSzPts val="1100"/>
              <a:buFont typeface="Arial"/>
              <a:buNone/>
            </a:pPr>
            <a:r>
              <a:rPr lang="en-US" sz="2900" dirty="0">
                <a:solidFill>
                  <a:schemeClr val="dk1"/>
                </a:solidFill>
                <a:latin typeface="Calibri"/>
                <a:ea typeface="Calibri"/>
                <a:cs typeface="Calibri"/>
                <a:sym typeface="Calibri"/>
              </a:rPr>
              <a:t>An area/room has been established to house resource materials for parents and families to access as needed.</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Our Parent &amp; Family Resource Area is located in </a:t>
            </a:r>
            <a:r>
              <a:rPr lang="en-US" sz="2900" dirty="0" smtClean="0">
                <a:solidFill>
                  <a:schemeClr val="tx1"/>
                </a:solidFill>
                <a:latin typeface="Calibri"/>
                <a:ea typeface="Calibri"/>
                <a:cs typeface="Calibri"/>
                <a:sym typeface="Calibri"/>
              </a:rPr>
              <a:t>front office ( See Mrs. Penny)</a:t>
            </a:r>
            <a:endParaRPr sz="1900" dirty="0">
              <a:solidFill>
                <a:srgbClr val="FF0000"/>
              </a:solidFill>
              <a:latin typeface="Calibri"/>
              <a:ea typeface="Calibri"/>
              <a:cs typeface="Calibri"/>
              <a:sym typeface="Calibri"/>
            </a:endParaRPr>
          </a:p>
          <a:p>
            <a:pPr marL="194818" lvl="1" algn="l" rtl="0">
              <a:spcBef>
                <a:spcPts val="560"/>
              </a:spcBef>
              <a:spcAft>
                <a:spcPts val="0"/>
              </a:spcAft>
              <a:buClr>
                <a:srgbClr val="454545"/>
              </a:buClr>
              <a:buSzPts val="2900"/>
            </a:pPr>
            <a:endParaRPr sz="1900" dirty="0">
              <a:solidFill>
                <a:srgbClr val="FF0000"/>
              </a:solidFill>
              <a:latin typeface="Calibri"/>
              <a:ea typeface="Calibri"/>
              <a:cs typeface="Calibri"/>
              <a:sym typeface="Calibri"/>
            </a:endParaRPr>
          </a:p>
          <a:p>
            <a:pPr marL="0" marR="0" lvl="0" indent="0" algn="l" rtl="0">
              <a:lnSpc>
                <a:spcPct val="100000"/>
              </a:lnSpc>
              <a:spcBef>
                <a:spcPts val="560"/>
              </a:spcBef>
              <a:spcAft>
                <a:spcPts val="0"/>
              </a:spcAft>
              <a:buClr>
                <a:srgbClr val="000000"/>
              </a:buClr>
              <a:buSzPts val="1800"/>
              <a:buFont typeface="Arial"/>
              <a:buNone/>
            </a:pPr>
            <a:endParaRPr sz="2800" dirty="0">
              <a:solidFill>
                <a:srgbClr val="3F3F3F"/>
              </a:solidFill>
              <a:latin typeface="Trebuchet MS"/>
              <a:ea typeface="Trebuchet MS"/>
              <a:cs typeface="Trebuchet MS"/>
              <a:sym typeface="Trebuchet MS"/>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56" name="Google Shape;256;p34"/>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Your Involvement is Key to </a:t>
            </a:r>
            <a:br>
              <a:rPr lang="en-US" sz="4800" b="1">
                <a:solidFill>
                  <a:schemeClr val="dk1"/>
                </a:solidFill>
                <a:latin typeface="Calibri"/>
                <a:ea typeface="Calibri"/>
                <a:cs typeface="Calibri"/>
                <a:sym typeface="Calibri"/>
              </a:rPr>
            </a:br>
            <a:r>
              <a:rPr lang="en-US" sz="4800" b="1">
                <a:solidFill>
                  <a:schemeClr val="dk1"/>
                </a:solidFill>
                <a:latin typeface="Calibri"/>
                <a:ea typeface="Calibri"/>
                <a:cs typeface="Calibri"/>
                <a:sym typeface="Calibri"/>
              </a:rPr>
              <a:t>Your Child’s Success!</a:t>
            </a:r>
            <a:endParaRPr>
              <a:solidFill>
                <a:schemeClr val="dk1"/>
              </a:solidFill>
            </a:endParaRPr>
          </a:p>
        </p:txBody>
      </p:sp>
      <p:sp>
        <p:nvSpPr>
          <p:cNvPr id="263" name="Google Shape;263;p35"/>
          <p:cNvSpPr txBox="1"/>
          <p:nvPr/>
        </p:nvSpPr>
        <p:spPr>
          <a:xfrm>
            <a:off x="381000" y="1676400"/>
            <a:ext cx="8458200"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dirty="0">
                <a:solidFill>
                  <a:schemeClr val="dk1"/>
                </a:solidFill>
                <a:latin typeface="Trebuchet MS"/>
                <a:ea typeface="Trebuchet MS"/>
                <a:cs typeface="Trebuchet MS"/>
                <a:sym typeface="Trebuchet MS"/>
              </a:rPr>
              <a:t>You are your child’s first teacher.</a:t>
            </a:r>
            <a:endParaRPr sz="1800" b="0" i="0" u="none" strike="noStrike" cap="none" dirty="0">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dirty="0">
                <a:solidFill>
                  <a:schemeClr val="dk1"/>
                </a:solidFill>
                <a:latin typeface="Trebuchet MS"/>
                <a:ea typeface="Trebuchet MS"/>
                <a:cs typeface="Trebuchet MS"/>
                <a:sym typeface="Trebuchet MS"/>
              </a:rPr>
              <a:t>You have the ability to influence your child’s education more than any teacher or school.</a:t>
            </a:r>
            <a:endParaRPr sz="1800" b="0" i="0" u="none" strike="noStrike" cap="none" dirty="0">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dirty="0">
                <a:solidFill>
                  <a:schemeClr val="dk1"/>
                </a:solidFill>
                <a:latin typeface="Trebuchet MS"/>
                <a:ea typeface="Trebuchet MS"/>
                <a:cs typeface="Trebuchet MS"/>
                <a:sym typeface="Trebuchet MS"/>
              </a:rPr>
              <a:t>You know your child best:</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Share information about your child’s interests and abilities with teachers</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Ask to see </a:t>
            </a:r>
            <a:r>
              <a:rPr lang="en-US" sz="2000" dirty="0" smtClean="0">
                <a:solidFill>
                  <a:schemeClr val="dk1"/>
                </a:solidFill>
                <a:latin typeface="Trebuchet MS"/>
                <a:ea typeface="Trebuchet MS"/>
                <a:cs typeface="Trebuchet MS"/>
                <a:sym typeface="Trebuchet MS"/>
              </a:rPr>
              <a:t>assessment</a:t>
            </a:r>
            <a:r>
              <a:rPr lang="en-US" sz="2000" b="0" i="0" u="none" strike="noStrike" cap="none" dirty="0" smtClean="0">
                <a:solidFill>
                  <a:schemeClr val="dk1"/>
                </a:solidFill>
                <a:latin typeface="Trebuchet MS"/>
                <a:ea typeface="Trebuchet MS"/>
                <a:cs typeface="Trebuchet MS"/>
                <a:sym typeface="Trebuchet MS"/>
              </a:rPr>
              <a:t> </a:t>
            </a:r>
            <a:r>
              <a:rPr lang="en-US" sz="2000" b="0" i="0" u="none" strike="noStrike" cap="none" dirty="0">
                <a:solidFill>
                  <a:schemeClr val="dk1"/>
                </a:solidFill>
                <a:latin typeface="Trebuchet MS"/>
                <a:ea typeface="Trebuchet MS"/>
                <a:cs typeface="Trebuchet MS"/>
                <a:sym typeface="Trebuchet MS"/>
              </a:rPr>
              <a:t>results, as well as  Progress reports</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Discuss these results with your child’s teacher so that you understand how to help your child at home</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Be knowledgeable of grade level expectations</a:t>
            </a:r>
            <a:endParaRPr sz="1800" b="0" i="0" u="none" strike="noStrike" cap="none" dirty="0">
              <a:solidFill>
                <a:schemeClr val="dk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chemeClr val="dk1"/>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chemeClr val="dk1"/>
              </a:solidFill>
              <a:latin typeface="Arial"/>
              <a:ea typeface="Arial"/>
              <a:cs typeface="Arial"/>
              <a:sym typeface="Arial"/>
            </a:endParaRPr>
          </a:p>
        </p:txBody>
      </p:sp>
      <p:pic>
        <p:nvPicPr>
          <p:cNvPr id="264" name="Google Shape;264;p35"/>
          <p:cNvPicPr preferRelativeResize="0"/>
          <p:nvPr/>
        </p:nvPicPr>
        <p:blipFill>
          <a:blip r:embed="rId3">
            <a:alphaModFix/>
          </a:blip>
          <a:stretch>
            <a:fillRect/>
          </a:stretch>
        </p:blipFill>
        <p:spPr>
          <a:xfrm rot="3183229">
            <a:off x="7047875" y="4910400"/>
            <a:ext cx="1305350" cy="130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5334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71" name="Google Shape;271;p36"/>
          <p:cNvSpPr txBox="1">
            <a:spLocks noGrp="1"/>
          </p:cNvSpPr>
          <p:nvPr>
            <p:ph type="body" idx="1"/>
          </p:nvPr>
        </p:nvSpPr>
        <p:spPr>
          <a:xfrm>
            <a:off x="304800" y="1600200"/>
            <a:ext cx="8610600" cy="4953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300">
                <a:solidFill>
                  <a:schemeClr val="dk1"/>
                </a:solidFill>
                <a:latin typeface="Gill Sans"/>
                <a:ea typeface="Gill Sans"/>
                <a:cs typeface="Gill Sans"/>
                <a:sym typeface="Gill Sans"/>
              </a:rPr>
              <a:t>Teachers will provide specific information on:</a:t>
            </a:r>
            <a:endParaRPr sz="2500">
              <a:solidFill>
                <a:schemeClr val="dk1"/>
              </a:solidFill>
              <a:latin typeface="Gill Sans"/>
              <a:ea typeface="Gill Sans"/>
              <a:cs typeface="Gill Sans"/>
              <a:sym typeface="Gill Sans"/>
            </a:endParaRPr>
          </a:p>
          <a:p>
            <a:pPr marL="0" lvl="0" indent="0" algn="l" rtl="0">
              <a:lnSpc>
                <a:spcPct val="80000"/>
              </a:lnSpc>
              <a:spcBef>
                <a:spcPts val="160"/>
              </a:spcBef>
              <a:spcAft>
                <a:spcPts val="0"/>
              </a:spcAft>
              <a:buClr>
                <a:srgbClr val="03042B"/>
              </a:buClr>
              <a:buSzPts val="800"/>
              <a:buFont typeface="Trebuchet MS"/>
              <a:buNone/>
            </a:pPr>
            <a:endParaRPr sz="13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Florida Assessment of Student Thinking (FAST)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Level Expectations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Specific Curriculum</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Measuring Student Success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Definition of Proficiency</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Overview of their plans for the year</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Review the Home-School Compact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Home-School Communication Systems</a:t>
            </a:r>
            <a:endParaRPr sz="290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152400" y="4302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r>
              <a:rPr lang="en-US">
                <a:solidFill>
                  <a:schemeClr val="dk1"/>
                </a:solidFill>
                <a:latin typeface="Arial"/>
                <a:ea typeface="Arial"/>
                <a:cs typeface="Arial"/>
                <a:sym typeface="Arial"/>
              </a:rPr>
              <a:t>Questions?</a:t>
            </a:r>
            <a:r>
              <a:rPr lang="en-US">
                <a:latin typeface="Arial"/>
                <a:ea typeface="Arial"/>
                <a:cs typeface="Arial"/>
                <a:sym typeface="Arial"/>
              </a:rPr>
              <a:t/>
            </a:r>
            <a:br>
              <a:rPr lang="en-US">
                <a:latin typeface="Arial"/>
                <a:ea typeface="Arial"/>
                <a:cs typeface="Arial"/>
                <a:sym typeface="Arial"/>
              </a:rPr>
            </a:br>
            <a:r>
              <a:rPr lang="en-US">
                <a:latin typeface="Arial"/>
                <a:ea typeface="Arial"/>
                <a:cs typeface="Arial"/>
                <a:sym typeface="Arial"/>
              </a:rPr>
              <a:t/>
            </a:r>
            <a:br>
              <a:rPr lang="en-US">
                <a:latin typeface="Arial"/>
                <a:ea typeface="Arial"/>
                <a:cs typeface="Arial"/>
                <a:sym typeface="Arial"/>
              </a:rPr>
            </a:br>
            <a:endParaRPr>
              <a:latin typeface="Arial"/>
              <a:ea typeface="Arial"/>
              <a:cs typeface="Arial"/>
              <a:sym typeface="Arial"/>
            </a:endParaRPr>
          </a:p>
        </p:txBody>
      </p:sp>
      <p:pic>
        <p:nvPicPr>
          <p:cNvPr id="277" name="Google Shape;277;p37"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152400" y="3810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1" name="Google Shape;161;p20"/>
          <p:cNvSpPr txBox="1"/>
          <p:nvPr/>
        </p:nvSpPr>
        <p:spPr>
          <a:xfrm>
            <a:off x="609600" y="1447800"/>
            <a:ext cx="7772400" cy="4813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2"/>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1600" b="0" i="0" u="none" strike="noStrike" cap="none">
              <a:solidFill>
                <a:schemeClr val="dk1"/>
              </a:solidFill>
              <a:latin typeface="Arial"/>
              <a:ea typeface="Arial"/>
              <a:cs typeface="Arial"/>
              <a:sym typeface="Arial"/>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000" b="0" i="0" u="none" strike="noStrike" cap="none">
              <a:solidFill>
                <a:schemeClr val="dk1"/>
              </a:solidFill>
              <a:latin typeface="Trebuchet MS"/>
              <a:ea typeface="Trebuchet MS"/>
              <a:cs typeface="Trebuchet MS"/>
              <a:sym typeface="Trebuchet MS"/>
            </a:endParaRPr>
          </a:p>
          <a:p>
            <a:pPr marL="342900" marR="0" lvl="0" indent="-190500" algn="l" rtl="0">
              <a:lnSpc>
                <a:spcPct val="100000"/>
              </a:lnSpc>
              <a:spcBef>
                <a:spcPts val="480"/>
              </a:spcBef>
              <a:spcAft>
                <a:spcPts val="0"/>
              </a:spcAft>
              <a:buClr>
                <a:srgbClr val="03042B"/>
              </a:buClr>
              <a:buSzPts val="2400"/>
              <a:buFont typeface="Trebuchet M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83" name="Google Shape;283;p38"/>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Be sure to review and sign:</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Title I Annual Meeting Parent Evaluation Form</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The Title I Parents’ Rights Letter </a:t>
            </a:r>
            <a:endParaRPr sz="2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Home – School Compact</a:t>
            </a:r>
            <a:endParaRPr sz="2800">
              <a:solidFill>
                <a:schemeClr val="dk1"/>
              </a:solidFill>
              <a:latin typeface="Calibri"/>
              <a:ea typeface="Calibri"/>
              <a:cs typeface="Calibri"/>
              <a:sym typeface="Calibri"/>
            </a:endParaRPr>
          </a:p>
          <a:p>
            <a:pPr marL="301942" lvl="0" indent="0" algn="l" rtl="0">
              <a:spcBef>
                <a:spcPts val="560"/>
              </a:spcBef>
              <a:spcAft>
                <a:spcPts val="0"/>
              </a:spcAft>
              <a:buNone/>
            </a:pPr>
            <a:endParaRPr sz="2800">
              <a:solidFill>
                <a:schemeClr val="dk1"/>
              </a:solidFill>
              <a:latin typeface="Calibri"/>
              <a:ea typeface="Calibri"/>
              <a:cs typeface="Calibri"/>
              <a:sym typeface="Calibri"/>
            </a:endParaRPr>
          </a:p>
          <a:p>
            <a:pPr marL="1216342" lvl="1" indent="-457200" algn="l" rtl="0">
              <a:spcBef>
                <a:spcPts val="560"/>
              </a:spcBef>
              <a:spcAft>
                <a:spcPts val="0"/>
              </a:spcAft>
              <a:buClr>
                <a:srgbClr val="454545"/>
              </a:buClr>
              <a:buSzPts val="2800"/>
              <a:buFont typeface="Calibri"/>
              <a:buChar char="⮚"/>
            </a:pPr>
            <a:r>
              <a:rPr lang="en-US" sz="2800">
                <a:solidFill>
                  <a:schemeClr val="dk1"/>
                </a:solidFill>
                <a:latin typeface="Calibri"/>
                <a:ea typeface="Calibri"/>
                <a:cs typeface="Calibri"/>
                <a:sym typeface="Calibri"/>
              </a:rPr>
              <a:t>For families attending virtually look for an email containing the documents above as Google Forms</a:t>
            </a:r>
            <a:endParaRPr sz="280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304800" y="2286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68" name="Google Shape;168;p21"/>
          <p:cNvSpPr txBox="1"/>
          <p:nvPr/>
        </p:nvSpPr>
        <p:spPr>
          <a:xfrm>
            <a:off x="304800" y="1295400"/>
            <a:ext cx="84582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1000" algn="l" rtl="0">
              <a:lnSpc>
                <a:spcPct val="80000"/>
              </a:lnSpc>
              <a:spcBef>
                <a:spcPts val="480"/>
              </a:spcBef>
              <a:spcAft>
                <a:spcPts val="0"/>
              </a:spcAft>
              <a:buSzPts val="2400"/>
              <a:buChar char="•"/>
            </a:pPr>
            <a:r>
              <a:rPr lang="en-US" sz="3000">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a:solidFill>
                <a:schemeClr val="dk1"/>
              </a:solidFill>
              <a:latin typeface="Calibri"/>
              <a:ea typeface="Calibri"/>
              <a:cs typeface="Calibri"/>
              <a:sym typeface="Calibri"/>
            </a:endParaRPr>
          </a:p>
          <a:p>
            <a:pPr marL="457200" lvl="0" indent="-381000" algn="l" rtl="0">
              <a:lnSpc>
                <a:spcPct val="80000"/>
              </a:lnSpc>
              <a:spcBef>
                <a:spcPts val="0"/>
              </a:spcBef>
              <a:spcAft>
                <a:spcPts val="0"/>
              </a:spcAft>
              <a:buSzPts val="2400"/>
              <a:buChar char="•"/>
            </a:pPr>
            <a:endParaRPr sz="2900">
              <a:solidFill>
                <a:schemeClr val="dk1"/>
              </a:solidFill>
              <a:latin typeface="Calibri"/>
              <a:ea typeface="Calibri"/>
              <a:cs typeface="Calibri"/>
              <a:sym typeface="Calibri"/>
            </a:endParaRPr>
          </a:p>
          <a:p>
            <a:pPr marL="457200" lvl="0" indent="-381000" algn="ctr" rtl="0">
              <a:spcBef>
                <a:spcPts val="0"/>
              </a:spcBef>
              <a:spcAft>
                <a:spcPts val="0"/>
              </a:spcAft>
              <a:buSzPts val="2400"/>
              <a:buChar char="•"/>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457200" lvl="0" indent="-381000" algn="ctr" rtl="0">
              <a:spcBef>
                <a:spcPts val="0"/>
              </a:spcBef>
              <a:spcAft>
                <a:spcPts val="0"/>
              </a:spcAft>
              <a:buSzPts val="2400"/>
              <a:buChar char="•"/>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347472" marR="0" lvl="0" indent="-372872" algn="l" rtl="0">
              <a:lnSpc>
                <a:spcPct val="80000"/>
              </a:lnSpc>
              <a:spcBef>
                <a:spcPts val="480"/>
              </a:spcBef>
              <a:spcAft>
                <a:spcPts val="0"/>
              </a:spcAft>
              <a:buSzPts val="2800"/>
              <a:buChar char="•"/>
            </a:pP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How Title I Works?</a:t>
            </a:r>
            <a:endParaRPr/>
          </a:p>
        </p:txBody>
      </p:sp>
      <p:sp>
        <p:nvSpPr>
          <p:cNvPr id="175" name="Google Shape;175;p22"/>
          <p:cNvSpPr txBox="1"/>
          <p:nvPr/>
        </p:nvSpPr>
        <p:spPr>
          <a:xfrm>
            <a:off x="304800" y="1340675"/>
            <a:ext cx="8610600" cy="52125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195072"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FDOE allocates funds to the District.</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rgbClr val="000000"/>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Our School implements a Schoolwide program. </a:t>
            </a:r>
            <a:endParaRPr sz="1800" b="0" i="0" u="none" strike="noStrike" cap="none">
              <a:solidFill>
                <a:schemeClr val="lt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0" y="1524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600"/>
              <a:buFont typeface="Calibri"/>
              <a:buNone/>
            </a:pPr>
            <a:r>
              <a:rPr lang="en-US" sz="3200" b="1">
                <a:solidFill>
                  <a:schemeClr val="dk1"/>
                </a:solidFill>
                <a:latin typeface="Calibri"/>
                <a:ea typeface="Calibri"/>
                <a:cs typeface="Calibri"/>
                <a:sym typeface="Calibri"/>
              </a:rPr>
              <a:t>Title I Funds Provide Supplemental Support</a:t>
            </a:r>
            <a:endParaRPr sz="3200" b="1">
              <a:solidFill>
                <a:schemeClr val="dk1"/>
              </a:solidFill>
              <a:latin typeface="Calibri"/>
              <a:ea typeface="Calibri"/>
              <a:cs typeface="Calibri"/>
              <a:sym typeface="Calibri"/>
            </a:endParaRPr>
          </a:p>
        </p:txBody>
      </p:sp>
      <p:sp>
        <p:nvSpPr>
          <p:cNvPr id="182" name="Google Shape;182;p23"/>
          <p:cNvSpPr txBox="1"/>
          <p:nvPr/>
        </p:nvSpPr>
        <p:spPr>
          <a:xfrm>
            <a:off x="185500" y="1219200"/>
            <a:ext cx="8691900" cy="5334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Our School’s Title I funds provide the following supplemental support: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Personnel to support our students and teachers</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classroom materials and equipment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Technology</a:t>
            </a:r>
            <a:endParaRPr sz="2000" b="0" i="0" u="none" strike="noStrike" cap="none">
              <a:solidFill>
                <a:schemeClr val="dk1"/>
              </a:solidFill>
              <a:latin typeface="Century Gothic"/>
              <a:ea typeface="Century Gothic"/>
              <a:cs typeface="Century Gothic"/>
              <a:sym typeface="Century Gothic"/>
            </a:endParaRPr>
          </a:p>
          <a:p>
            <a:pPr marL="759142"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web-based programs</a:t>
            </a:r>
            <a:endParaRPr sz="2000">
              <a:solidFill>
                <a:schemeClr val="dk1"/>
              </a:solidFill>
              <a:latin typeface="Trebuchet MS"/>
              <a:ea typeface="Trebuchet MS"/>
              <a:cs typeface="Trebuchet MS"/>
              <a:sym typeface="Trebuchet MS"/>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curriculum</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Small group intervention</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After school tutoring</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Professional Development</a:t>
            </a:r>
            <a:endParaRPr sz="2000" b="0" i="0" u="none" strike="noStrike" cap="none">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 Title I funds also provide for Parent-Family Engagement activities and trainings   throughout the year as well as:</a:t>
            </a:r>
            <a:endParaRPr sz="2000" b="0" i="0" u="none" strike="noStrike" cap="none">
              <a:solidFill>
                <a:schemeClr val="dk1"/>
              </a:solidFill>
              <a:latin typeface="Century Gothic"/>
              <a:ea typeface="Century Gothic"/>
              <a:cs typeface="Century Gothic"/>
              <a:sym typeface="Century Gothic"/>
            </a:endParaRPr>
          </a:p>
          <a:p>
            <a:pPr marL="914400"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Resources in our Parent &amp; Family Resource Area</a:t>
            </a:r>
            <a:endParaRPr sz="2000" b="0" i="0" u="none" strike="noStrike" cap="none">
              <a:solidFill>
                <a:schemeClr val="dk1"/>
              </a:solidFill>
              <a:latin typeface="Trebuchet MS"/>
              <a:ea typeface="Trebuchet MS"/>
              <a:cs typeface="Trebuchet MS"/>
              <a:sym typeface="Trebuchet MS"/>
            </a:endParaRPr>
          </a:p>
          <a:p>
            <a:pPr marL="914400" lvl="1" indent="-355600" algn="l" rtl="0">
              <a:spcBef>
                <a:spcPts val="360"/>
              </a:spcBef>
              <a:spcAft>
                <a:spcPts val="0"/>
              </a:spcAft>
              <a:buClr>
                <a:srgbClr val="454545"/>
              </a:buClr>
              <a:buSzPts val="2000"/>
              <a:buChar char="•"/>
            </a:pPr>
            <a:r>
              <a:rPr lang="en-US" sz="2000">
                <a:solidFill>
                  <a:schemeClr val="dk1"/>
                </a:solidFill>
                <a:latin typeface="Trebuchet MS"/>
                <a:ea typeface="Trebuchet MS"/>
                <a:cs typeface="Trebuchet MS"/>
                <a:sym typeface="Trebuchet MS"/>
              </a:rPr>
              <a:t>Student Planners and/or Home-School Communication Folders</a:t>
            </a:r>
            <a:endParaRPr sz="2000">
              <a:solidFill>
                <a:schemeClr val="dk1"/>
              </a:solidFill>
              <a:latin typeface="Trebuchet MS"/>
              <a:ea typeface="Trebuchet MS"/>
              <a:cs typeface="Trebuchet MS"/>
              <a:sym typeface="Trebuchet MS"/>
            </a:endParaRPr>
          </a:p>
          <a:p>
            <a:pPr marL="914400" lvl="1" indent="-355600" algn="l" rtl="0">
              <a:spcBef>
                <a:spcPts val="36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Electronic Family Newsletters </a:t>
            </a:r>
            <a:endParaRPr sz="2000">
              <a:solidFill>
                <a:schemeClr val="dk1"/>
              </a:solidFill>
              <a:latin typeface="Trebuchet MS"/>
              <a:ea typeface="Trebuchet MS"/>
              <a:cs typeface="Trebuchet MS"/>
              <a:sym typeface="Trebuchet MS"/>
            </a:endParaRPr>
          </a:p>
          <a:p>
            <a:pPr marL="914400" marR="0" lvl="0" indent="0" algn="l" rtl="0">
              <a:lnSpc>
                <a:spcPct val="100000"/>
              </a:lnSpc>
              <a:spcBef>
                <a:spcPts val="360"/>
              </a:spcBef>
              <a:spcAft>
                <a:spcPts val="0"/>
              </a:spcAft>
              <a:buNone/>
            </a:pPr>
            <a:endParaRPr sz="20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304799" y="334425"/>
            <a:ext cx="88296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3600" b="1">
                <a:solidFill>
                  <a:schemeClr val="dk1"/>
                </a:solidFill>
                <a:latin typeface="Calibri"/>
                <a:ea typeface="Calibri"/>
                <a:cs typeface="Calibri"/>
                <a:sym typeface="Calibri"/>
              </a:rPr>
              <a:t>Who Decides How Funds Are Used?</a:t>
            </a:r>
            <a:endParaRPr sz="3600" b="1">
              <a:solidFill>
                <a:schemeClr val="dk1"/>
              </a:solidFill>
              <a:latin typeface="Calibri"/>
              <a:ea typeface="Calibri"/>
              <a:cs typeface="Calibri"/>
              <a:sym typeface="Calibri"/>
            </a:endParaRPr>
          </a:p>
        </p:txBody>
      </p:sp>
      <p:sp>
        <p:nvSpPr>
          <p:cNvPr id="189" name="Google Shape;189;p24"/>
          <p:cNvSpPr txBox="1"/>
          <p:nvPr/>
        </p:nvSpPr>
        <p:spPr>
          <a:xfrm>
            <a:off x="304800" y="1331800"/>
            <a:ext cx="8686800" cy="51453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7350" algn="l" rtl="0">
              <a:spcBef>
                <a:spcPts val="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5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500">
              <a:solidFill>
                <a:schemeClr val="dk1"/>
              </a:solidFill>
              <a:latin typeface="Trebuchet MS"/>
              <a:ea typeface="Trebuchet MS"/>
              <a:cs typeface="Trebuchet MS"/>
              <a:sym typeface="Trebuchet MS"/>
            </a:endParaRPr>
          </a:p>
          <a:p>
            <a:pPr marL="457200" lvl="0" indent="-387350" algn="l" rtl="0">
              <a:spcBef>
                <a:spcPts val="48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Parent input into the decision making process is encouraged through various means including:</a:t>
            </a:r>
            <a:endParaRPr sz="25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Input Evaluations of Parent-Family Engagement activities and trainings</a:t>
            </a:r>
            <a:endParaRPr sz="29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76200" y="2286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5" name="Google Shape;195;p25"/>
          <p:cNvSpPr txBox="1"/>
          <p:nvPr/>
        </p:nvSpPr>
        <p:spPr>
          <a:xfrm>
            <a:off x="381000" y="1676400"/>
            <a:ext cx="8382000" cy="43434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100" dirty="0">
              <a:solidFill>
                <a:schemeClr val="dk1"/>
              </a:solidFill>
              <a:latin typeface="Calibri"/>
              <a:ea typeface="Calibri"/>
              <a:cs typeface="Calibri"/>
              <a:sym typeface="Calibri"/>
            </a:endParaRPr>
          </a:p>
          <a:p>
            <a:pPr marL="342900" lvl="0" indent="-342900" algn="l" rtl="0">
              <a:spcBef>
                <a:spcPts val="480"/>
              </a:spcBef>
              <a:spcAft>
                <a:spcPts val="0"/>
              </a:spcAft>
              <a:buClr>
                <a:srgbClr val="03042B"/>
              </a:buClr>
              <a:buSzPts val="2400"/>
              <a:buFont typeface="Noto Sans Symbols"/>
              <a:buNone/>
            </a:pPr>
            <a:endParaRPr sz="2700" dirty="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dirty="0" smtClean="0">
                <a:solidFill>
                  <a:schemeClr val="tx1"/>
                </a:solidFill>
                <a:latin typeface="Calibri"/>
                <a:ea typeface="Calibri"/>
                <a:cs typeface="Calibri"/>
                <a:sym typeface="Calibri"/>
              </a:rPr>
              <a:t>front office (see Mrs. Penny).</a:t>
            </a:r>
            <a:endParaRPr sz="2100" dirty="0">
              <a:solidFill>
                <a:srgbClr val="FF0000"/>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1" name="Google Shape;201;p26"/>
          <p:cNvSpPr txBox="1"/>
          <p:nvPr/>
        </p:nvSpPr>
        <p:spPr>
          <a:xfrm>
            <a:off x="381000" y="1303866"/>
            <a:ext cx="8382000" cy="532553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Florida’s academic content standards establish high expectations for all students.</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40"/>
              </a:spcBef>
              <a:spcAft>
                <a:spcPts val="0"/>
              </a:spcAft>
              <a:buClr>
                <a:srgbClr val="000000"/>
              </a:buClr>
              <a:buSzPts val="700"/>
              <a:buFont typeface="Arial"/>
              <a:buNone/>
            </a:pPr>
            <a:endParaRPr sz="7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Information located at: </a:t>
            </a:r>
            <a:r>
              <a:rPr lang="en-US" sz="24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www.fldoe.org/bii/curriculum/sss/</a:t>
            </a:r>
            <a:r>
              <a:rPr lang="en-US" sz="2400" b="0" i="0" u="none" strike="noStrike" cap="none">
                <a:solidFill>
                  <a:srgbClr val="0000FF"/>
                </a:solidFill>
                <a:latin typeface="Trebuchet MS"/>
                <a:ea typeface="Trebuchet MS"/>
                <a:cs typeface="Trebuchet MS"/>
                <a:sym typeface="Trebuchet MS"/>
              </a:rPr>
              <a:t> </a:t>
            </a:r>
            <a:endParaRPr sz="2400" b="0" i="0" u="none" strike="noStrike" cap="none">
              <a:solidFill>
                <a:srgbClr val="0000FF"/>
              </a:solidFill>
              <a:latin typeface="Century Gothic"/>
              <a:ea typeface="Century Gothic"/>
              <a:cs typeface="Century Gothic"/>
              <a:sym typeface="Century Gothic"/>
            </a:endParaRPr>
          </a:p>
        </p:txBody>
      </p:sp>
      <p:pic>
        <p:nvPicPr>
          <p:cNvPr id="202" name="Google Shape;202;p26"/>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08" name="Google Shape;208;p27"/>
          <p:cNvSpPr txBox="1"/>
          <p:nvPr/>
        </p:nvSpPr>
        <p:spPr>
          <a:xfrm>
            <a:off x="457200" y="1447800"/>
            <a:ext cx="83058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rebuchet MS"/>
              <a:buNone/>
            </a:pPr>
            <a:r>
              <a:rPr lang="en-US" sz="3300">
                <a:solidFill>
                  <a:schemeClr val="dk1"/>
                </a:solidFill>
                <a:latin typeface="Trebuchet MS"/>
                <a:ea typeface="Trebuchet MS"/>
                <a:cs typeface="Trebuchet MS"/>
                <a:sym typeface="Trebuchet MS"/>
              </a:rPr>
              <a:t>T</a:t>
            </a:r>
            <a:r>
              <a:rPr lang="en-US" sz="3300">
                <a:solidFill>
                  <a:schemeClr val="dk1"/>
                </a:solidFill>
                <a:latin typeface="Calibri"/>
                <a:ea typeface="Calibri"/>
                <a:cs typeface="Calibri"/>
                <a:sym typeface="Calibri"/>
              </a:rPr>
              <a:t>he B.E.S.T. Standards form the framework for student knowledge in:</a:t>
            </a:r>
            <a:endParaRPr sz="33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English Language Arts (ELA)</a:t>
            </a:r>
            <a:endParaRPr sz="2900">
              <a:solidFill>
                <a:schemeClr val="dk1"/>
              </a:solidFill>
              <a:latin typeface="Calibri"/>
              <a:ea typeface="Calibri"/>
              <a:cs typeface="Calibri"/>
              <a:sym typeface="Calibri"/>
            </a:endParaRPr>
          </a:p>
          <a:p>
            <a:pPr marL="644842" lvl="1" indent="-349250" algn="l" rtl="0">
              <a:spcBef>
                <a:spcPts val="480"/>
              </a:spcBef>
              <a:spcAft>
                <a:spcPts val="0"/>
              </a:spcAft>
              <a:buClr>
                <a:srgbClr val="454545"/>
              </a:buClr>
              <a:buSzPts val="2500"/>
              <a:buFont typeface="Noto Sans Symbols"/>
              <a:buChar char="❖"/>
            </a:pPr>
            <a:r>
              <a:rPr lang="en-US" sz="2900">
                <a:solidFill>
                  <a:schemeClr val="dk1"/>
                </a:solidFill>
                <a:latin typeface="Calibri"/>
                <a:ea typeface="Calibri"/>
                <a:cs typeface="Calibri"/>
                <a:sym typeface="Calibri"/>
              </a:rPr>
              <a:t>Reading/Writing/Language/Speaking &amp; Listening</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Mathematics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Literacy in Social Studies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Science</a:t>
            </a:r>
            <a:endParaRPr sz="2900">
              <a:solidFill>
                <a:schemeClr val="dk1"/>
              </a:solidFill>
              <a:latin typeface="Calibri"/>
              <a:ea typeface="Calibri"/>
              <a:cs typeface="Calibri"/>
              <a:sym typeface="Calibri"/>
            </a:endParaRPr>
          </a:p>
          <a:p>
            <a:pPr marL="0" lvl="0" indent="0" algn="l" rtl="0">
              <a:spcBef>
                <a:spcPts val="480"/>
              </a:spcBef>
              <a:spcAft>
                <a:spcPts val="0"/>
              </a:spcAft>
              <a:buClr>
                <a:srgbClr val="00B050"/>
              </a:buClr>
              <a:buSzPts val="1800"/>
              <a:buFont typeface="Century Gothic"/>
              <a:buNone/>
            </a:pPr>
            <a:r>
              <a:rPr lang="en-US" sz="1900" u="sng">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https://www.cpalms.org/Public/search/Standard</a:t>
            </a:r>
            <a:endParaRPr sz="1900">
              <a:solidFill>
                <a:srgbClr val="0000FF"/>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1800"/>
              <a:buFont typeface="Arial"/>
              <a:buNone/>
            </a:pPr>
            <a:endParaRPr sz="3300">
              <a:solidFill>
                <a:schemeClr val="dk1"/>
              </a:solidFill>
              <a:latin typeface="Trebuchet MS"/>
              <a:ea typeface="Trebuchet MS"/>
              <a:cs typeface="Trebuchet MS"/>
              <a:sym typeface="Trebuchet MS"/>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209" name="Google Shape;209;p27" descr="MCj04123980000[1]"/>
          <p:cNvPicPr preferRelativeResize="0"/>
          <p:nvPr/>
        </p:nvPicPr>
        <p:blipFill rotWithShape="1">
          <a:blip r:embed="rId4">
            <a:alphaModFix/>
          </a:blip>
          <a:srcRect/>
          <a:stretch/>
        </p:blipFill>
        <p:spPr>
          <a:xfrm>
            <a:off x="6564313" y="4687957"/>
            <a:ext cx="2122487" cy="1868531"/>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1996</Words>
  <Application>Microsoft Office PowerPoint</Application>
  <PresentationFormat>On-screen Show (4:3)</PresentationFormat>
  <Paragraphs>291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Comic Sans MS</vt:lpstr>
      <vt:lpstr>Century Gothic</vt:lpstr>
      <vt:lpstr>Noto Sans Symbols</vt:lpstr>
      <vt:lpstr>Arial</vt:lpstr>
      <vt:lpstr>Gill Sans</vt:lpstr>
      <vt:lpstr>Trebuchet MS</vt:lpstr>
      <vt:lpstr>Calibri</vt:lpstr>
      <vt:lpstr>Ion</vt:lpstr>
      <vt:lpstr>PowerPoint Presentation</vt:lpstr>
      <vt:lpstr>Agenda</vt:lpstr>
      <vt:lpstr>What is Title I?</vt:lpstr>
      <vt:lpstr>How Title I Works?</vt:lpstr>
      <vt:lpstr>Title I Funds Provide Supplemental Support</vt:lpstr>
      <vt:lpstr>Who Decides How Funds Are Used?</vt:lpstr>
      <vt:lpstr>Where Can I Find a Copy of the   Title I Budgets?</vt:lpstr>
      <vt:lpstr>Educational Standards</vt:lpstr>
      <vt:lpstr>School’s Curriculum</vt:lpstr>
      <vt:lpstr>Florida Assessment of Student Thinking (F.A.S.T.)</vt:lpstr>
      <vt:lpstr>Measuring Student Success Through  District Progress Monitoring Grades 6-8</vt:lpstr>
      <vt:lpstr>Measuring Student Success Through  District Progress Monitoring Grades 9-12</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  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Hunt</dc:creator>
  <cp:lastModifiedBy>Delia Hunt</cp:lastModifiedBy>
  <cp:revision>2</cp:revision>
  <dcterms:modified xsi:type="dcterms:W3CDTF">2023-09-13T19:34:02Z</dcterms:modified>
</cp:coreProperties>
</file>